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Themysion" charset="1" panose="00000000000000000000"/>
      <p:regular r:id="rId10"/>
    </p:embeddedFont>
    <p:embeddedFont>
      <p:font typeface="Montserrat Classic Bold" charset="1" panose="00000800000000000000"/>
      <p:regular r:id="rId11"/>
    </p:embeddedFont>
    <p:embeddedFont>
      <p:font typeface="Ubuntu" charset="1" panose="020B0504030602030204"/>
      <p:regular r:id="rId12"/>
    </p:embeddedFont>
    <p:embeddedFont>
      <p:font typeface="Ubuntu Bold" charset="1" panose="020B0804030602030204"/>
      <p:regular r:id="rId13"/>
    </p:embeddedFont>
    <p:embeddedFont>
      <p:font typeface="Canva Student Font" charset="1" panose="00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png" Type="http://schemas.openxmlformats.org/officeDocument/2006/relationships/image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5.png" Type="http://schemas.openxmlformats.org/officeDocument/2006/relationships/image"/><Relationship Id="rId6" Target="../media/image6.jpeg" Type="http://schemas.openxmlformats.org/officeDocument/2006/relationships/image"/><Relationship Id="rId7" Target="../media/image7.jpeg" Type="http://schemas.openxmlformats.org/officeDocument/2006/relationships/image"/><Relationship Id="rId8" Target="../media/image8.jpeg" Type="http://schemas.openxmlformats.org/officeDocument/2006/relationships/image"/><Relationship Id="rId9" Target="../media/image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10.jpeg" Type="http://schemas.openxmlformats.org/officeDocument/2006/relationships/image"/><Relationship Id="rId6" Target="../media/image11.jpeg" Type="http://schemas.openxmlformats.org/officeDocument/2006/relationships/image"/><Relationship Id="rId7" Target="../media/image12.jpeg" Type="http://schemas.openxmlformats.org/officeDocument/2006/relationships/image"/><Relationship Id="rId8" Target="../media/image5.png" Type="http://schemas.openxmlformats.org/officeDocument/2006/relationships/image"/><Relationship Id="rId9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5.png" Type="http://schemas.openxmlformats.org/officeDocument/2006/relationships/image"/><Relationship Id="rId6" Target="../media/image12.jpeg" Type="http://schemas.openxmlformats.org/officeDocument/2006/relationships/image"/><Relationship Id="rId7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9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1695925">
            <a:off x="16401669" y="6567130"/>
            <a:ext cx="1715263" cy="1845019"/>
          </a:xfrm>
          <a:custGeom>
            <a:avLst/>
            <a:gdLst/>
            <a:ahLst/>
            <a:cxnLst/>
            <a:rect r="r" b="b" t="t" l="l"/>
            <a:pathLst>
              <a:path h="1845019" w="1715263">
                <a:moveTo>
                  <a:pt x="1715262" y="0"/>
                </a:moveTo>
                <a:lnTo>
                  <a:pt x="0" y="0"/>
                </a:lnTo>
                <a:lnTo>
                  <a:pt x="0" y="1845018"/>
                </a:lnTo>
                <a:lnTo>
                  <a:pt x="1715262" y="1845018"/>
                </a:lnTo>
                <a:lnTo>
                  <a:pt x="1715262" y="0"/>
                </a:lnTo>
                <a:close/>
              </a:path>
            </a:pathLst>
          </a:custGeom>
          <a:blipFill>
            <a:blip r:embed="rId2"/>
            <a:stretch>
              <a:fillRect l="-7564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819692">
            <a:off x="13108099" y="8353401"/>
            <a:ext cx="1809797" cy="1809797"/>
          </a:xfrm>
          <a:custGeom>
            <a:avLst/>
            <a:gdLst/>
            <a:ahLst/>
            <a:cxnLst/>
            <a:rect r="r" b="b" t="t" l="l"/>
            <a:pathLst>
              <a:path h="1809797" w="1809797">
                <a:moveTo>
                  <a:pt x="0" y="0"/>
                </a:moveTo>
                <a:lnTo>
                  <a:pt x="1809797" y="0"/>
                </a:lnTo>
                <a:lnTo>
                  <a:pt x="1809797" y="1809798"/>
                </a:lnTo>
                <a:lnTo>
                  <a:pt x="0" y="1809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44296" y="5696520"/>
            <a:ext cx="6422602" cy="6023537"/>
          </a:xfrm>
          <a:custGeom>
            <a:avLst/>
            <a:gdLst/>
            <a:ahLst/>
            <a:cxnLst/>
            <a:rect r="r" b="b" t="t" l="l"/>
            <a:pathLst>
              <a:path h="6023537" w="6422602">
                <a:moveTo>
                  <a:pt x="0" y="0"/>
                </a:moveTo>
                <a:lnTo>
                  <a:pt x="6422602" y="0"/>
                </a:lnTo>
                <a:lnTo>
                  <a:pt x="6422602" y="6023537"/>
                </a:lnTo>
                <a:lnTo>
                  <a:pt x="0" y="60235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5845" t="-209189" r="0" b="-2535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851883">
            <a:off x="11451169" y="-141177"/>
            <a:ext cx="6784373" cy="4130968"/>
          </a:xfrm>
          <a:custGeom>
            <a:avLst/>
            <a:gdLst/>
            <a:ahLst/>
            <a:cxnLst/>
            <a:rect r="r" b="b" t="t" l="l"/>
            <a:pathLst>
              <a:path h="4130968" w="6784373">
                <a:moveTo>
                  <a:pt x="0" y="0"/>
                </a:moveTo>
                <a:lnTo>
                  <a:pt x="6784373" y="0"/>
                </a:lnTo>
                <a:lnTo>
                  <a:pt x="6784373" y="4130968"/>
                </a:lnTo>
                <a:lnTo>
                  <a:pt x="0" y="41309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5845" t="-225978" r="0" b="-15416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697336" y="4758715"/>
            <a:ext cx="4138631" cy="6623318"/>
          </a:xfrm>
          <a:custGeom>
            <a:avLst/>
            <a:gdLst/>
            <a:ahLst/>
            <a:cxnLst/>
            <a:rect r="r" b="b" t="t" l="l"/>
            <a:pathLst>
              <a:path h="6623318" w="4138631">
                <a:moveTo>
                  <a:pt x="0" y="0"/>
                </a:moveTo>
                <a:lnTo>
                  <a:pt x="4138631" y="0"/>
                </a:lnTo>
                <a:lnTo>
                  <a:pt x="4138631" y="6623318"/>
                </a:lnTo>
                <a:lnTo>
                  <a:pt x="0" y="66233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50583" r="-212332" b="-2055"/>
            </a:stretch>
          </a:blipFill>
        </p:spPr>
      </p:sp>
      <p:sp>
        <p:nvSpPr>
          <p:cNvPr name="AutoShape 7" id="7"/>
          <p:cNvSpPr/>
          <p:nvPr/>
        </p:nvSpPr>
        <p:spPr>
          <a:xfrm flipV="true">
            <a:off x="-438650" y="5696520"/>
            <a:ext cx="10026642" cy="0"/>
          </a:xfrm>
          <a:prstGeom prst="line">
            <a:avLst/>
          </a:prstGeom>
          <a:ln cap="flat" w="190500">
            <a:solidFill>
              <a:srgbClr val="94CB6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-5400000">
            <a:off x="10044060" y="3019531"/>
            <a:ext cx="5270009" cy="6252632"/>
          </a:xfrm>
          <a:custGeom>
            <a:avLst/>
            <a:gdLst/>
            <a:ahLst/>
            <a:cxnLst/>
            <a:rect r="r" b="b" t="t" l="l"/>
            <a:pathLst>
              <a:path h="6252632" w="5270009">
                <a:moveTo>
                  <a:pt x="0" y="0"/>
                </a:moveTo>
                <a:lnTo>
                  <a:pt x="5270009" y="0"/>
                </a:lnTo>
                <a:lnTo>
                  <a:pt x="5270009" y="6252633"/>
                </a:lnTo>
                <a:lnTo>
                  <a:pt x="0" y="62526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296243" b="-332326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-3119607" y="516371"/>
            <a:ext cx="14167784" cy="6438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59"/>
              </a:lnSpc>
            </a:pPr>
            <a:r>
              <a:rPr lang="en-US" sz="37614">
                <a:solidFill>
                  <a:srgbClr val="FFFFFF"/>
                </a:solidFill>
                <a:latin typeface="Themysion"/>
                <a:ea typeface="Themysion"/>
                <a:cs typeface="Themysion"/>
                <a:sym typeface="Themysion"/>
              </a:rPr>
              <a:t>sing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383774">
            <a:off x="8178853" y="4467208"/>
            <a:ext cx="2458623" cy="2458623"/>
          </a:xfrm>
          <a:custGeom>
            <a:avLst/>
            <a:gdLst/>
            <a:ahLst/>
            <a:cxnLst/>
            <a:rect r="r" b="b" t="t" l="l"/>
            <a:pathLst>
              <a:path h="2458623" w="2458623">
                <a:moveTo>
                  <a:pt x="0" y="0"/>
                </a:moveTo>
                <a:lnTo>
                  <a:pt x="2458624" y="0"/>
                </a:lnTo>
                <a:lnTo>
                  <a:pt x="2458624" y="2458624"/>
                </a:lnTo>
                <a:lnTo>
                  <a:pt x="0" y="24586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643087" y="6814986"/>
            <a:ext cx="1160540" cy="1078396"/>
          </a:xfrm>
          <a:custGeom>
            <a:avLst/>
            <a:gdLst/>
            <a:ahLst/>
            <a:cxnLst/>
            <a:rect r="r" b="b" t="t" l="l"/>
            <a:pathLst>
              <a:path h="1078396" w="1160540">
                <a:moveTo>
                  <a:pt x="0" y="0"/>
                </a:moveTo>
                <a:lnTo>
                  <a:pt x="1160540" y="0"/>
                </a:lnTo>
                <a:lnTo>
                  <a:pt x="1160540" y="1078397"/>
                </a:lnTo>
                <a:lnTo>
                  <a:pt x="0" y="10783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94876" y="6836635"/>
            <a:ext cx="3513826" cy="834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70"/>
              </a:lnSpc>
            </a:pPr>
            <a:r>
              <a:rPr lang="en-US" sz="4979" b="true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NATIONAL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838012" y="6836568"/>
            <a:ext cx="2540034" cy="8341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6"/>
              </a:lnSpc>
            </a:pPr>
            <a:r>
              <a:rPr lang="en-US" sz="4976" b="true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MONTH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80781" y="964046"/>
            <a:ext cx="7292678" cy="2144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40"/>
              </a:lnSpc>
            </a:pPr>
            <a:r>
              <a:rPr lang="en-US" sz="12457" spc="1033">
                <a:solidFill>
                  <a:srgbClr val="DCEBF5"/>
                </a:solidFill>
                <a:latin typeface="Ubuntu"/>
                <a:ea typeface="Ubuntu"/>
                <a:cs typeface="Ubuntu"/>
                <a:sym typeface="Ubuntu"/>
              </a:rPr>
              <a:t>LET </a:t>
            </a:r>
            <a:r>
              <a:rPr lang="en-US" b="true" sz="12457" spc="1033">
                <a:solidFill>
                  <a:srgbClr val="DCEBF5"/>
                </a:solidFill>
                <a:latin typeface="Ubuntu Bold"/>
                <a:ea typeface="Ubuntu Bold"/>
                <a:cs typeface="Ubuntu Bold"/>
                <a:sym typeface="Ubuntu Bold"/>
              </a:rPr>
              <a:t>LIFE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9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06106" y="3564701"/>
            <a:ext cx="4851320" cy="7763881"/>
          </a:xfrm>
          <a:custGeom>
            <a:avLst/>
            <a:gdLst/>
            <a:ahLst/>
            <a:cxnLst/>
            <a:rect r="r" b="b" t="t" l="l"/>
            <a:pathLst>
              <a:path h="7763881" w="4851320">
                <a:moveTo>
                  <a:pt x="0" y="0"/>
                </a:moveTo>
                <a:lnTo>
                  <a:pt x="4851319" y="0"/>
                </a:lnTo>
                <a:lnTo>
                  <a:pt x="4851319" y="7763881"/>
                </a:lnTo>
                <a:lnTo>
                  <a:pt x="0" y="7763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0583" r="-212332" b="-205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7726" y="6554658"/>
            <a:ext cx="1598612" cy="1739587"/>
          </a:xfrm>
          <a:custGeom>
            <a:avLst/>
            <a:gdLst/>
            <a:ahLst/>
            <a:cxnLst/>
            <a:rect r="r" b="b" t="t" l="l"/>
            <a:pathLst>
              <a:path h="1739587" w="1598612">
                <a:moveTo>
                  <a:pt x="0" y="0"/>
                </a:moveTo>
                <a:lnTo>
                  <a:pt x="1598612" y="0"/>
                </a:lnTo>
                <a:lnTo>
                  <a:pt x="1598612" y="1739587"/>
                </a:lnTo>
                <a:lnTo>
                  <a:pt x="0" y="17395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18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622473">
            <a:off x="15397489" y="8664228"/>
            <a:ext cx="1859618" cy="1859618"/>
          </a:xfrm>
          <a:custGeom>
            <a:avLst/>
            <a:gdLst/>
            <a:ahLst/>
            <a:cxnLst/>
            <a:rect r="r" b="b" t="t" l="l"/>
            <a:pathLst>
              <a:path h="1859618" w="1859618">
                <a:moveTo>
                  <a:pt x="1859619" y="0"/>
                </a:moveTo>
                <a:lnTo>
                  <a:pt x="0" y="0"/>
                </a:lnTo>
                <a:lnTo>
                  <a:pt x="0" y="1859618"/>
                </a:lnTo>
                <a:lnTo>
                  <a:pt x="1859619" y="1859618"/>
                </a:lnTo>
                <a:lnTo>
                  <a:pt x="1859619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479298" y="6488199"/>
            <a:ext cx="5907245" cy="5540202"/>
          </a:xfrm>
          <a:custGeom>
            <a:avLst/>
            <a:gdLst/>
            <a:ahLst/>
            <a:cxnLst/>
            <a:rect r="r" b="b" t="t" l="l"/>
            <a:pathLst>
              <a:path h="5540202" w="5907245">
                <a:moveTo>
                  <a:pt x="0" y="0"/>
                </a:moveTo>
                <a:lnTo>
                  <a:pt x="5907245" y="0"/>
                </a:lnTo>
                <a:lnTo>
                  <a:pt x="5907245" y="5540202"/>
                </a:lnTo>
                <a:lnTo>
                  <a:pt x="0" y="55402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845" t="-209189" r="0" b="-2535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705264" y="-1194416"/>
            <a:ext cx="20030954" cy="3572906"/>
            <a:chOff x="0" y="0"/>
            <a:chExt cx="11870195" cy="211727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870195" cy="2117277"/>
            </a:xfrm>
            <a:custGeom>
              <a:avLst/>
              <a:gdLst/>
              <a:ahLst/>
              <a:cxnLst/>
              <a:rect r="r" b="b" t="t" l="l"/>
              <a:pathLst>
                <a:path h="2117277" w="11870195">
                  <a:moveTo>
                    <a:pt x="0" y="0"/>
                  </a:moveTo>
                  <a:lnTo>
                    <a:pt x="11870195" y="0"/>
                  </a:lnTo>
                  <a:lnTo>
                    <a:pt x="11870195" y="2117277"/>
                  </a:lnTo>
                  <a:lnTo>
                    <a:pt x="0" y="2117277"/>
                  </a:lnTo>
                  <a:close/>
                </a:path>
              </a:pathLst>
            </a:custGeom>
            <a:solidFill>
              <a:srgbClr val="DCEBF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11870195" cy="21458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33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851883">
            <a:off x="12041719" y="-32308"/>
            <a:ext cx="6784373" cy="4130968"/>
          </a:xfrm>
          <a:custGeom>
            <a:avLst/>
            <a:gdLst/>
            <a:ahLst/>
            <a:cxnLst/>
            <a:rect r="r" b="b" t="t" l="l"/>
            <a:pathLst>
              <a:path h="4130968" w="6784373">
                <a:moveTo>
                  <a:pt x="0" y="0"/>
                </a:moveTo>
                <a:lnTo>
                  <a:pt x="6784373" y="0"/>
                </a:lnTo>
                <a:lnTo>
                  <a:pt x="6784373" y="4130968"/>
                </a:lnTo>
                <a:lnTo>
                  <a:pt x="0" y="4130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845" t="-225978" r="0" b="-154164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1042568"/>
            <a:ext cx="7535527" cy="837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01"/>
              </a:lnSpc>
            </a:pPr>
            <a:r>
              <a:rPr lang="en-US" b="true" sz="4786" spc="397">
                <a:solidFill>
                  <a:srgbClr val="019FCF"/>
                </a:solidFill>
                <a:latin typeface="Ubuntu Bold"/>
                <a:ea typeface="Ubuntu Bold"/>
                <a:cs typeface="Ubuntu Bold"/>
                <a:sym typeface="Ubuntu Bold"/>
              </a:rPr>
              <a:t>DONATION PROVIDES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5870458" y="8845004"/>
            <a:ext cx="6547084" cy="934634"/>
            <a:chOff x="0" y="0"/>
            <a:chExt cx="8729445" cy="1246179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47721"/>
              <a:ext cx="4060526" cy="939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41"/>
                </a:lnSpc>
              </a:pPr>
              <a:r>
                <a:rPr lang="en-US" sz="4315" b="true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NATIONAL</a:t>
              </a:r>
            </a:p>
          </p:txBody>
        </p:sp>
        <p:sp>
          <p:nvSpPr>
            <p:cNvPr name="Freeform 13" id="13"/>
            <p:cNvSpPr/>
            <p:nvPr/>
          </p:nvSpPr>
          <p:spPr>
            <a:xfrm flipH="false" flipV="false" rot="0">
              <a:off x="4256821" y="0"/>
              <a:ext cx="1341103" cy="1246179"/>
            </a:xfrm>
            <a:custGeom>
              <a:avLst/>
              <a:gdLst/>
              <a:ahLst/>
              <a:cxnLst/>
              <a:rect r="r" b="b" t="t" l="l"/>
              <a:pathLst>
                <a:path h="1246179" w="1341103">
                  <a:moveTo>
                    <a:pt x="0" y="0"/>
                  </a:moveTo>
                  <a:lnTo>
                    <a:pt x="1341103" y="0"/>
                  </a:lnTo>
                  <a:lnTo>
                    <a:pt x="1341103" y="1246179"/>
                  </a:lnTo>
                  <a:lnTo>
                    <a:pt x="0" y="1246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5794219" y="110368"/>
              <a:ext cx="2935226" cy="9395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38"/>
                </a:lnSpc>
              </a:pPr>
              <a:r>
                <a:rPr lang="en-US" sz="4312" b="true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MONTH</a:t>
              </a:r>
            </a:p>
          </p:txBody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-729537">
            <a:off x="2145785" y="3252540"/>
            <a:ext cx="4320546" cy="5019221"/>
            <a:chOff x="0" y="0"/>
            <a:chExt cx="546608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5439410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6"/>
              <a:stretch>
                <a:fillRect l="-27890" t="-11765" r="-41716" b="-6017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-729537">
            <a:off x="2349054" y="3427074"/>
            <a:ext cx="4320546" cy="5019221"/>
            <a:chOff x="0" y="0"/>
            <a:chExt cx="5466080" cy="635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439410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7"/>
              <a:stretch>
                <a:fillRect l="-36160" t="-29191" r="-63075" b="-9132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5" id="25"/>
          <p:cNvSpPr txBox="true"/>
          <p:nvPr/>
        </p:nvSpPr>
        <p:spPr>
          <a:xfrm rot="-735475">
            <a:off x="3296526" y="7726272"/>
            <a:ext cx="3212948" cy="347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53"/>
              </a:lnSpc>
            </a:pPr>
            <a:r>
              <a:rPr lang="en-US" sz="2579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Claire Filson, heart recipient</a:t>
            </a:r>
          </a:p>
        </p:txBody>
      </p: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690722" y="2996187"/>
            <a:ext cx="4474987" cy="5198637"/>
            <a:chOff x="0" y="0"/>
            <a:chExt cx="5466080" cy="635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439410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8"/>
              <a:stretch>
                <a:fillRect l="-34065" t="-15327" r="-112705" b="-34512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1" id="31"/>
          <p:cNvGrpSpPr>
            <a:grpSpLocks noChangeAspect="true"/>
          </p:cNvGrpSpPr>
          <p:nvPr/>
        </p:nvGrpSpPr>
        <p:grpSpPr>
          <a:xfrm rot="685181">
            <a:off x="11308998" y="3013704"/>
            <a:ext cx="4320546" cy="5019221"/>
            <a:chOff x="0" y="0"/>
            <a:chExt cx="5466080" cy="63500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5439410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9"/>
              <a:stretch>
                <a:fillRect l="-35736" t="-34137" r="-64953" b="-523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36" id="36"/>
          <p:cNvSpPr/>
          <p:nvPr/>
        </p:nvSpPr>
        <p:spPr>
          <a:xfrm flipH="false" flipV="false" rot="-383774">
            <a:off x="14610295" y="2766662"/>
            <a:ext cx="2490937" cy="2490937"/>
          </a:xfrm>
          <a:custGeom>
            <a:avLst/>
            <a:gdLst/>
            <a:ahLst/>
            <a:cxnLst/>
            <a:rect r="r" b="b" t="t" l="l"/>
            <a:pathLst>
              <a:path h="2490937" w="2490937">
                <a:moveTo>
                  <a:pt x="0" y="0"/>
                </a:moveTo>
                <a:lnTo>
                  <a:pt x="2490937" y="0"/>
                </a:lnTo>
                <a:lnTo>
                  <a:pt x="2490937" y="2490937"/>
                </a:lnTo>
                <a:lnTo>
                  <a:pt x="0" y="24909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7254499" y="7254165"/>
            <a:ext cx="3212948" cy="665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1"/>
              </a:lnSpc>
            </a:pPr>
            <a:r>
              <a:rPr lang="en-US" sz="2579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Jazrome “AJ” Coulter, </a:t>
            </a:r>
          </a:p>
          <a:p>
            <a:pPr algn="ctr">
              <a:lnSpc>
                <a:spcPts val="2501"/>
              </a:lnSpc>
            </a:pPr>
            <a:r>
              <a:rPr lang="en-US" sz="2579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kidney recipient </a:t>
            </a:r>
          </a:p>
        </p:txBody>
      </p:sp>
      <p:sp>
        <p:nvSpPr>
          <p:cNvPr name="TextBox 38" id="38"/>
          <p:cNvSpPr txBox="true"/>
          <p:nvPr/>
        </p:nvSpPr>
        <p:spPr>
          <a:xfrm rot="757382">
            <a:off x="11194203" y="7132997"/>
            <a:ext cx="3649910" cy="664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53"/>
              </a:lnSpc>
            </a:pPr>
            <a:r>
              <a:rPr lang="en-US" sz="2579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Vangie Yazzie (l) &amp; Makenna Jones, cornea recipient (r)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7512556" y="192530"/>
            <a:ext cx="8141975" cy="2443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66"/>
              </a:lnSpc>
            </a:pPr>
            <a:r>
              <a:rPr lang="en-US" sz="14261">
                <a:solidFill>
                  <a:srgbClr val="019FCF"/>
                </a:solidFill>
                <a:latin typeface="Themysion"/>
                <a:ea typeface="Themysion"/>
                <a:cs typeface="Themysion"/>
                <a:sym typeface="Themysion"/>
              </a:rPr>
              <a:t>second chances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9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06106" y="3564701"/>
            <a:ext cx="4851320" cy="7763881"/>
          </a:xfrm>
          <a:custGeom>
            <a:avLst/>
            <a:gdLst/>
            <a:ahLst/>
            <a:cxnLst/>
            <a:rect r="r" b="b" t="t" l="l"/>
            <a:pathLst>
              <a:path h="7763881" w="4851320">
                <a:moveTo>
                  <a:pt x="0" y="0"/>
                </a:moveTo>
                <a:lnTo>
                  <a:pt x="4851319" y="0"/>
                </a:lnTo>
                <a:lnTo>
                  <a:pt x="4851319" y="7763881"/>
                </a:lnTo>
                <a:lnTo>
                  <a:pt x="0" y="7763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0583" r="-212332" b="-205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7726" y="6554658"/>
            <a:ext cx="1598612" cy="1739587"/>
          </a:xfrm>
          <a:custGeom>
            <a:avLst/>
            <a:gdLst/>
            <a:ahLst/>
            <a:cxnLst/>
            <a:rect r="r" b="b" t="t" l="l"/>
            <a:pathLst>
              <a:path h="1739587" w="1598612">
                <a:moveTo>
                  <a:pt x="0" y="0"/>
                </a:moveTo>
                <a:lnTo>
                  <a:pt x="1598612" y="0"/>
                </a:lnTo>
                <a:lnTo>
                  <a:pt x="1598612" y="1739587"/>
                </a:lnTo>
                <a:lnTo>
                  <a:pt x="0" y="17395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18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622473">
            <a:off x="15397489" y="8664228"/>
            <a:ext cx="1859618" cy="1859618"/>
          </a:xfrm>
          <a:custGeom>
            <a:avLst/>
            <a:gdLst/>
            <a:ahLst/>
            <a:cxnLst/>
            <a:rect r="r" b="b" t="t" l="l"/>
            <a:pathLst>
              <a:path h="1859618" w="1859618">
                <a:moveTo>
                  <a:pt x="1859619" y="0"/>
                </a:moveTo>
                <a:lnTo>
                  <a:pt x="0" y="0"/>
                </a:lnTo>
                <a:lnTo>
                  <a:pt x="0" y="1859618"/>
                </a:lnTo>
                <a:lnTo>
                  <a:pt x="1859619" y="1859618"/>
                </a:lnTo>
                <a:lnTo>
                  <a:pt x="1859619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479298" y="6488199"/>
            <a:ext cx="5907245" cy="5540202"/>
          </a:xfrm>
          <a:custGeom>
            <a:avLst/>
            <a:gdLst/>
            <a:ahLst/>
            <a:cxnLst/>
            <a:rect r="r" b="b" t="t" l="l"/>
            <a:pathLst>
              <a:path h="5540202" w="5907245">
                <a:moveTo>
                  <a:pt x="0" y="0"/>
                </a:moveTo>
                <a:lnTo>
                  <a:pt x="5907245" y="0"/>
                </a:lnTo>
                <a:lnTo>
                  <a:pt x="5907245" y="5540202"/>
                </a:lnTo>
                <a:lnTo>
                  <a:pt x="0" y="55402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845" t="-209189" r="0" b="-2535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705264" y="-1194416"/>
            <a:ext cx="20030954" cy="3572906"/>
            <a:chOff x="0" y="0"/>
            <a:chExt cx="11870195" cy="211727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870195" cy="2117277"/>
            </a:xfrm>
            <a:custGeom>
              <a:avLst/>
              <a:gdLst/>
              <a:ahLst/>
              <a:cxnLst/>
              <a:rect r="r" b="b" t="t" l="l"/>
              <a:pathLst>
                <a:path h="2117277" w="11870195">
                  <a:moveTo>
                    <a:pt x="0" y="0"/>
                  </a:moveTo>
                  <a:lnTo>
                    <a:pt x="11870195" y="0"/>
                  </a:lnTo>
                  <a:lnTo>
                    <a:pt x="11870195" y="2117277"/>
                  </a:lnTo>
                  <a:lnTo>
                    <a:pt x="0" y="2117277"/>
                  </a:lnTo>
                  <a:close/>
                </a:path>
              </a:pathLst>
            </a:custGeom>
            <a:solidFill>
              <a:srgbClr val="DCEBF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11870195" cy="21458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33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851883">
            <a:off x="12041719" y="-32308"/>
            <a:ext cx="6784373" cy="4130968"/>
          </a:xfrm>
          <a:custGeom>
            <a:avLst/>
            <a:gdLst/>
            <a:ahLst/>
            <a:cxnLst/>
            <a:rect r="r" b="b" t="t" l="l"/>
            <a:pathLst>
              <a:path h="4130968" w="6784373">
                <a:moveTo>
                  <a:pt x="0" y="0"/>
                </a:moveTo>
                <a:lnTo>
                  <a:pt x="6784373" y="0"/>
                </a:lnTo>
                <a:lnTo>
                  <a:pt x="6784373" y="4130968"/>
                </a:lnTo>
                <a:lnTo>
                  <a:pt x="0" y="4130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845" t="-225978" r="0" b="-154164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1042568"/>
            <a:ext cx="7535527" cy="837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01"/>
              </a:lnSpc>
            </a:pPr>
            <a:r>
              <a:rPr lang="en-US" b="true" sz="4786" spc="397">
                <a:solidFill>
                  <a:srgbClr val="019FCF"/>
                </a:solidFill>
                <a:latin typeface="Ubuntu Bold"/>
                <a:ea typeface="Ubuntu Bold"/>
                <a:cs typeface="Ubuntu Bold"/>
                <a:sym typeface="Ubuntu Bold"/>
              </a:rPr>
              <a:t>DONATION PROVIDES</a:t>
            </a:r>
          </a:p>
        </p:txBody>
      </p:sp>
      <p:grpSp>
        <p:nvGrpSpPr>
          <p:cNvPr name="Group 11" id="11"/>
          <p:cNvGrpSpPr>
            <a:grpSpLocks noChangeAspect="true"/>
          </p:cNvGrpSpPr>
          <p:nvPr/>
        </p:nvGrpSpPr>
        <p:grpSpPr>
          <a:xfrm rot="-403915">
            <a:off x="2168826" y="3443241"/>
            <a:ext cx="4320546" cy="5019221"/>
            <a:chOff x="0" y="0"/>
            <a:chExt cx="546608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439410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5"/>
              <a:stretch>
                <a:fillRect l="-50448" t="-19755" r="-2200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6274762" y="2635665"/>
            <a:ext cx="4474987" cy="5198637"/>
            <a:chOff x="0" y="0"/>
            <a:chExt cx="5466080" cy="635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439410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6"/>
              <a:stretch>
                <a:fillRect l="-22017" t="0" r="-22017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1" id="21"/>
          <p:cNvSpPr txBox="true"/>
          <p:nvPr/>
        </p:nvSpPr>
        <p:spPr>
          <a:xfrm rot="-405016">
            <a:off x="2888607" y="7458517"/>
            <a:ext cx="3212948" cy="833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Adina (l) &amp; Andrea Lopez (r), </a:t>
            </a:r>
          </a:p>
          <a:p>
            <a:pPr algn="ctr">
              <a:lnSpc>
                <a:spcPts val="2347"/>
              </a:lnSpc>
            </a:pPr>
            <a:r>
              <a:rPr lang="en-US" sz="2579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heart recipients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825654" y="7047817"/>
            <a:ext cx="3212948" cy="451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11"/>
              </a:lnSpc>
            </a:pPr>
            <a:r>
              <a:rPr lang="en-US" sz="2579">
                <a:solidFill>
                  <a:srgbClr val="000000"/>
                </a:solidFill>
                <a:latin typeface="Canva Student Font"/>
                <a:ea typeface="Canva Student Font"/>
                <a:cs typeface="Canva Student Font"/>
                <a:sym typeface="Canva Student Font"/>
              </a:rPr>
              <a:t>Valen Krasnov, liver recipient </a:t>
            </a:r>
          </a:p>
        </p:txBody>
      </p:sp>
      <p:grpSp>
        <p:nvGrpSpPr>
          <p:cNvPr name="Group 23" id="23"/>
          <p:cNvGrpSpPr/>
          <p:nvPr/>
        </p:nvGrpSpPr>
        <p:grpSpPr>
          <a:xfrm rot="947821">
            <a:off x="10576919" y="2970638"/>
            <a:ext cx="5069526" cy="5705363"/>
            <a:chOff x="0" y="0"/>
            <a:chExt cx="6759368" cy="7607151"/>
          </a:xfrm>
        </p:grpSpPr>
        <p:grpSp>
          <p:nvGrpSpPr>
            <p:cNvPr name="Group 24" id="24"/>
            <p:cNvGrpSpPr>
              <a:grpSpLocks noChangeAspect="true"/>
            </p:cNvGrpSpPr>
            <p:nvPr/>
          </p:nvGrpSpPr>
          <p:grpSpPr>
            <a:xfrm rot="-403915">
              <a:off x="386922" y="326854"/>
              <a:ext cx="5985524" cy="6953444"/>
              <a:chOff x="0" y="0"/>
              <a:chExt cx="5466080" cy="63500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5439410" cy="6348730"/>
              </a:xfrm>
              <a:custGeom>
                <a:avLst/>
                <a:gdLst/>
                <a:ahLst/>
                <a:cxnLst/>
                <a:rect r="r" b="b" t="t" l="l"/>
                <a:pathLst>
                  <a:path h="6348730" w="5439410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F2F1EB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 flipH="false" flipV="false" rot="0"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r="r" b="b" t="t" l="l"/>
                <a:pathLst>
                  <a:path h="4693920" w="488950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46624" t="-14052" r="-19561" b="-1353"/>
                </a:stretch>
              </a:blipFill>
            </p:spPr>
          </p:sp>
          <p:sp>
            <p:nvSpPr>
              <p:cNvPr name="Freeform 27" id="27"/>
              <p:cNvSpPr/>
              <p:nvPr/>
            </p:nvSpPr>
            <p:spPr>
              <a:xfrm flipH="false" flipV="false" rot="0"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r="r" b="b" t="t" l="l"/>
                <a:pathLst>
                  <a:path h="6342380" w="545719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name="Freeform 28" id="28"/>
              <p:cNvSpPr/>
              <p:nvPr/>
            </p:nvSpPr>
            <p:spPr>
              <a:xfrm flipH="false" flipV="false" rot="0">
                <a:off x="7620" y="0"/>
                <a:ext cx="5458460" cy="6344920"/>
              </a:xfrm>
              <a:custGeom>
                <a:avLst/>
                <a:gdLst/>
                <a:ahLst/>
                <a:cxnLst/>
                <a:rect r="r" b="b" t="t" l="l"/>
                <a:pathLst>
                  <a:path h="6344920" w="545846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29" id="29"/>
            <p:cNvSpPr txBox="true"/>
            <p:nvPr/>
          </p:nvSpPr>
          <p:spPr>
            <a:xfrm rot="-405016">
              <a:off x="1416700" y="6141251"/>
              <a:ext cx="4451100" cy="5998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51"/>
                </a:lnSpc>
              </a:pPr>
              <a:r>
                <a:rPr lang="en-US" sz="2679">
                  <a:solidFill>
                    <a:srgbClr val="000000"/>
                  </a:solidFill>
                  <a:latin typeface="Canva Student Font"/>
                  <a:ea typeface="Canva Student Font"/>
                  <a:cs typeface="Canva Student Font"/>
                  <a:sym typeface="Canva Student Font"/>
                </a:rPr>
                <a:t>Nancy Castillo, kidney recipient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5870458" y="8845004"/>
            <a:ext cx="6547084" cy="934634"/>
            <a:chOff x="0" y="0"/>
            <a:chExt cx="8729445" cy="1246179"/>
          </a:xfrm>
        </p:grpSpPr>
        <p:sp>
          <p:nvSpPr>
            <p:cNvPr name="TextBox 31" id="31"/>
            <p:cNvSpPr txBox="true"/>
            <p:nvPr/>
          </p:nvSpPr>
          <p:spPr>
            <a:xfrm rot="0">
              <a:off x="0" y="147721"/>
              <a:ext cx="4060526" cy="939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41"/>
                </a:lnSpc>
              </a:pPr>
              <a:r>
                <a:rPr lang="en-US" sz="4315" b="true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NATIONAL</a:t>
              </a:r>
            </a:p>
          </p:txBody>
        </p:sp>
        <p:sp>
          <p:nvSpPr>
            <p:cNvPr name="Freeform 32" id="32"/>
            <p:cNvSpPr/>
            <p:nvPr/>
          </p:nvSpPr>
          <p:spPr>
            <a:xfrm flipH="false" flipV="false" rot="0">
              <a:off x="4256821" y="0"/>
              <a:ext cx="1341103" cy="1246179"/>
            </a:xfrm>
            <a:custGeom>
              <a:avLst/>
              <a:gdLst/>
              <a:ahLst/>
              <a:cxnLst/>
              <a:rect r="r" b="b" t="t" l="l"/>
              <a:pathLst>
                <a:path h="1246179" w="1341103">
                  <a:moveTo>
                    <a:pt x="0" y="0"/>
                  </a:moveTo>
                  <a:lnTo>
                    <a:pt x="1341103" y="0"/>
                  </a:lnTo>
                  <a:lnTo>
                    <a:pt x="1341103" y="1246179"/>
                  </a:lnTo>
                  <a:lnTo>
                    <a:pt x="0" y="1246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 rot="0">
              <a:off x="5794219" y="110368"/>
              <a:ext cx="2935226" cy="9395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38"/>
                </a:lnSpc>
              </a:pPr>
              <a:r>
                <a:rPr lang="en-US" sz="4312" b="true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MONTH</a:t>
              </a: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-383774">
            <a:off x="14610295" y="2766662"/>
            <a:ext cx="2490937" cy="2490937"/>
          </a:xfrm>
          <a:custGeom>
            <a:avLst/>
            <a:gdLst/>
            <a:ahLst/>
            <a:cxnLst/>
            <a:rect r="r" b="b" t="t" l="l"/>
            <a:pathLst>
              <a:path h="2490937" w="2490937">
                <a:moveTo>
                  <a:pt x="0" y="0"/>
                </a:moveTo>
                <a:lnTo>
                  <a:pt x="2490937" y="0"/>
                </a:lnTo>
                <a:lnTo>
                  <a:pt x="2490937" y="2490937"/>
                </a:lnTo>
                <a:lnTo>
                  <a:pt x="0" y="24909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7512556" y="192530"/>
            <a:ext cx="8141975" cy="2443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66"/>
              </a:lnSpc>
            </a:pPr>
            <a:r>
              <a:rPr lang="en-US" sz="14261">
                <a:solidFill>
                  <a:srgbClr val="019FCF"/>
                </a:solidFill>
                <a:latin typeface="Themysion"/>
                <a:ea typeface="Themysion"/>
                <a:cs typeface="Themysion"/>
                <a:sym typeface="Themysion"/>
              </a:rPr>
              <a:t>second chances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9FC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06106" y="3564701"/>
            <a:ext cx="4851320" cy="7763881"/>
          </a:xfrm>
          <a:custGeom>
            <a:avLst/>
            <a:gdLst/>
            <a:ahLst/>
            <a:cxnLst/>
            <a:rect r="r" b="b" t="t" l="l"/>
            <a:pathLst>
              <a:path h="7763881" w="4851320">
                <a:moveTo>
                  <a:pt x="0" y="0"/>
                </a:moveTo>
                <a:lnTo>
                  <a:pt x="4851319" y="0"/>
                </a:lnTo>
                <a:lnTo>
                  <a:pt x="4851319" y="7763881"/>
                </a:lnTo>
                <a:lnTo>
                  <a:pt x="0" y="7763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0583" r="-212332" b="-205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7726" y="6554658"/>
            <a:ext cx="1598612" cy="1739587"/>
          </a:xfrm>
          <a:custGeom>
            <a:avLst/>
            <a:gdLst/>
            <a:ahLst/>
            <a:cxnLst/>
            <a:rect r="r" b="b" t="t" l="l"/>
            <a:pathLst>
              <a:path h="1739587" w="1598612">
                <a:moveTo>
                  <a:pt x="0" y="0"/>
                </a:moveTo>
                <a:lnTo>
                  <a:pt x="1598612" y="0"/>
                </a:lnTo>
                <a:lnTo>
                  <a:pt x="1598612" y="1739587"/>
                </a:lnTo>
                <a:lnTo>
                  <a:pt x="0" y="17395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18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622473">
            <a:off x="15397489" y="8664228"/>
            <a:ext cx="1859618" cy="1859618"/>
          </a:xfrm>
          <a:custGeom>
            <a:avLst/>
            <a:gdLst/>
            <a:ahLst/>
            <a:cxnLst/>
            <a:rect r="r" b="b" t="t" l="l"/>
            <a:pathLst>
              <a:path h="1859618" w="1859618">
                <a:moveTo>
                  <a:pt x="1859619" y="0"/>
                </a:moveTo>
                <a:lnTo>
                  <a:pt x="0" y="0"/>
                </a:lnTo>
                <a:lnTo>
                  <a:pt x="0" y="1859618"/>
                </a:lnTo>
                <a:lnTo>
                  <a:pt x="1859619" y="1859618"/>
                </a:lnTo>
                <a:lnTo>
                  <a:pt x="1859619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479298" y="6488199"/>
            <a:ext cx="5907245" cy="5540202"/>
          </a:xfrm>
          <a:custGeom>
            <a:avLst/>
            <a:gdLst/>
            <a:ahLst/>
            <a:cxnLst/>
            <a:rect r="r" b="b" t="t" l="l"/>
            <a:pathLst>
              <a:path h="5540202" w="5907245">
                <a:moveTo>
                  <a:pt x="0" y="0"/>
                </a:moveTo>
                <a:lnTo>
                  <a:pt x="5907245" y="0"/>
                </a:lnTo>
                <a:lnTo>
                  <a:pt x="5907245" y="5540202"/>
                </a:lnTo>
                <a:lnTo>
                  <a:pt x="0" y="55402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845" t="-209189" r="0" b="-2535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705264" y="-1194416"/>
            <a:ext cx="20030954" cy="3572906"/>
            <a:chOff x="0" y="0"/>
            <a:chExt cx="11870195" cy="211727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870195" cy="2117277"/>
            </a:xfrm>
            <a:custGeom>
              <a:avLst/>
              <a:gdLst/>
              <a:ahLst/>
              <a:cxnLst/>
              <a:rect r="r" b="b" t="t" l="l"/>
              <a:pathLst>
                <a:path h="2117277" w="11870195">
                  <a:moveTo>
                    <a:pt x="0" y="0"/>
                  </a:moveTo>
                  <a:lnTo>
                    <a:pt x="11870195" y="0"/>
                  </a:lnTo>
                  <a:lnTo>
                    <a:pt x="11870195" y="2117277"/>
                  </a:lnTo>
                  <a:lnTo>
                    <a:pt x="0" y="2117277"/>
                  </a:lnTo>
                  <a:close/>
                </a:path>
              </a:pathLst>
            </a:custGeom>
            <a:solidFill>
              <a:srgbClr val="DCEBF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11870195" cy="21458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33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851883">
            <a:off x="12041719" y="-32308"/>
            <a:ext cx="6784373" cy="4130968"/>
          </a:xfrm>
          <a:custGeom>
            <a:avLst/>
            <a:gdLst/>
            <a:ahLst/>
            <a:cxnLst/>
            <a:rect r="r" b="b" t="t" l="l"/>
            <a:pathLst>
              <a:path h="4130968" w="6784373">
                <a:moveTo>
                  <a:pt x="0" y="0"/>
                </a:moveTo>
                <a:lnTo>
                  <a:pt x="6784373" y="0"/>
                </a:lnTo>
                <a:lnTo>
                  <a:pt x="6784373" y="4130968"/>
                </a:lnTo>
                <a:lnTo>
                  <a:pt x="0" y="4130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5845" t="-225978" r="0" b="-154164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1042568"/>
            <a:ext cx="7535527" cy="837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01"/>
              </a:lnSpc>
            </a:pPr>
            <a:r>
              <a:rPr lang="en-US" b="true" sz="4786" spc="397">
                <a:solidFill>
                  <a:srgbClr val="019FCF"/>
                </a:solidFill>
                <a:latin typeface="Ubuntu Bold"/>
                <a:ea typeface="Ubuntu Bold"/>
                <a:cs typeface="Ubuntu Bold"/>
                <a:sym typeface="Ubuntu Bold"/>
              </a:rPr>
              <a:t>DONATION PROVIDES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5870458" y="8845004"/>
            <a:ext cx="6547084" cy="934634"/>
            <a:chOff x="0" y="0"/>
            <a:chExt cx="8729445" cy="1246179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47721"/>
              <a:ext cx="4060526" cy="9397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41"/>
                </a:lnSpc>
              </a:pPr>
              <a:r>
                <a:rPr lang="en-US" sz="4315" b="true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NATIONAL</a:t>
              </a:r>
            </a:p>
          </p:txBody>
        </p:sp>
        <p:sp>
          <p:nvSpPr>
            <p:cNvPr name="Freeform 13" id="13"/>
            <p:cNvSpPr/>
            <p:nvPr/>
          </p:nvSpPr>
          <p:spPr>
            <a:xfrm flipH="false" flipV="false" rot="0">
              <a:off x="4256821" y="0"/>
              <a:ext cx="1341103" cy="1246179"/>
            </a:xfrm>
            <a:custGeom>
              <a:avLst/>
              <a:gdLst/>
              <a:ahLst/>
              <a:cxnLst/>
              <a:rect r="r" b="b" t="t" l="l"/>
              <a:pathLst>
                <a:path h="1246179" w="1341103">
                  <a:moveTo>
                    <a:pt x="0" y="0"/>
                  </a:moveTo>
                  <a:lnTo>
                    <a:pt x="1341103" y="0"/>
                  </a:lnTo>
                  <a:lnTo>
                    <a:pt x="1341103" y="1246179"/>
                  </a:lnTo>
                  <a:lnTo>
                    <a:pt x="0" y="1246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5794219" y="110368"/>
              <a:ext cx="2935226" cy="9395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38"/>
                </a:lnSpc>
              </a:pPr>
              <a:r>
                <a:rPr lang="en-US" sz="4312" b="true">
                  <a:solidFill>
                    <a:srgbClr val="FFFFFF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MONTH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7512556" y="192530"/>
            <a:ext cx="8141975" cy="2443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66"/>
              </a:lnSpc>
            </a:pPr>
            <a:r>
              <a:rPr lang="en-US" sz="14261">
                <a:solidFill>
                  <a:srgbClr val="019FCF"/>
                </a:solidFill>
                <a:latin typeface="Themysion"/>
                <a:ea typeface="Themysion"/>
                <a:cs typeface="Themysion"/>
                <a:sym typeface="Themysion"/>
              </a:rPr>
              <a:t>second chances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201544" y="3851116"/>
            <a:ext cx="7548046" cy="3426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14"/>
              </a:lnSpc>
            </a:pPr>
            <a:r>
              <a:rPr lang="en-US" b="true" sz="3867" spc="324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“I SEE LIFE FROM A DIFFERENT PERSPECTIVE NOW AND HAVE BECOME MORE GRATEFUL FOR THE LITTLE MOMENTS IN LIFE.”</a:t>
            </a:r>
          </a:p>
        </p:txBody>
      </p:sp>
      <p:grpSp>
        <p:nvGrpSpPr>
          <p:cNvPr name="Group 17" id="17"/>
          <p:cNvGrpSpPr/>
          <p:nvPr/>
        </p:nvGrpSpPr>
        <p:grpSpPr>
          <a:xfrm rot="387490">
            <a:off x="11278489" y="2860999"/>
            <a:ext cx="4754497" cy="5501496"/>
            <a:chOff x="0" y="0"/>
            <a:chExt cx="6339330" cy="7335328"/>
          </a:xfrm>
        </p:grpSpPr>
        <p:grpSp>
          <p:nvGrpSpPr>
            <p:cNvPr name="Group 18" id="18"/>
            <p:cNvGrpSpPr>
              <a:grpSpLocks noChangeAspect="true"/>
            </p:cNvGrpSpPr>
            <p:nvPr/>
          </p:nvGrpSpPr>
          <p:grpSpPr>
            <a:xfrm rot="45894">
              <a:off x="48133" y="41349"/>
              <a:ext cx="6243064" cy="7252631"/>
              <a:chOff x="0" y="0"/>
              <a:chExt cx="5466080" cy="63500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5439410" cy="6348730"/>
              </a:xfrm>
              <a:custGeom>
                <a:avLst/>
                <a:gdLst/>
                <a:ahLst/>
                <a:cxnLst/>
                <a:rect r="r" b="b" t="t" l="l"/>
                <a:pathLst>
                  <a:path h="6348730" w="5439410">
                    <a:moveTo>
                      <a:pt x="541909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20320"/>
                    </a:cubicBezTo>
                    <a:lnTo>
                      <a:pt x="0" y="6329680"/>
                    </a:lnTo>
                    <a:cubicBezTo>
                      <a:pt x="0" y="6339840"/>
                      <a:pt x="8890" y="6348730"/>
                      <a:pt x="19050" y="6348730"/>
                    </a:cubicBezTo>
                    <a:lnTo>
                      <a:pt x="5419090" y="6348730"/>
                    </a:lnTo>
                    <a:cubicBezTo>
                      <a:pt x="5429250" y="6348730"/>
                      <a:pt x="5438140" y="6339840"/>
                      <a:pt x="5438140" y="6329680"/>
                    </a:cubicBezTo>
                    <a:lnTo>
                      <a:pt x="5438140" y="20320"/>
                    </a:lnTo>
                    <a:cubicBezTo>
                      <a:pt x="5439410" y="8890"/>
                      <a:pt x="5430520" y="0"/>
                      <a:pt x="5419090" y="0"/>
                    </a:cubicBezTo>
                    <a:close/>
                    <a:moveTo>
                      <a:pt x="5137150" y="314960"/>
                    </a:moveTo>
                    <a:lnTo>
                      <a:pt x="5137150" y="4970780"/>
                    </a:lnTo>
                    <a:cubicBezTo>
                      <a:pt x="5137150" y="4980940"/>
                      <a:pt x="5128260" y="4989830"/>
                      <a:pt x="5118100" y="4989830"/>
                    </a:cubicBezTo>
                    <a:lnTo>
                      <a:pt x="266700" y="4989830"/>
                    </a:lnTo>
                    <a:cubicBezTo>
                      <a:pt x="256540" y="4989830"/>
                      <a:pt x="247650" y="4980940"/>
                      <a:pt x="247650" y="4970780"/>
                    </a:cubicBezTo>
                    <a:lnTo>
                      <a:pt x="247650" y="314960"/>
                    </a:lnTo>
                    <a:cubicBezTo>
                      <a:pt x="247650" y="304800"/>
                      <a:pt x="256540" y="295910"/>
                      <a:pt x="266700" y="295910"/>
                    </a:cubicBezTo>
                    <a:lnTo>
                      <a:pt x="5118100" y="295910"/>
                    </a:lnTo>
                    <a:cubicBezTo>
                      <a:pt x="5129530" y="294640"/>
                      <a:pt x="5137150" y="303530"/>
                      <a:pt x="5137150" y="314960"/>
                    </a:cubicBezTo>
                    <a:close/>
                  </a:path>
                </a:pathLst>
              </a:custGeom>
              <a:solidFill>
                <a:srgbClr val="F2F1EB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247650" y="294640"/>
                <a:ext cx="4889500" cy="4693920"/>
              </a:xfrm>
              <a:custGeom>
                <a:avLst/>
                <a:gdLst/>
                <a:ahLst/>
                <a:cxnLst/>
                <a:rect r="r" b="b" t="t" l="l"/>
                <a:pathLst>
                  <a:path h="4693920" w="4889500">
                    <a:moveTo>
                      <a:pt x="4870450" y="0"/>
                    </a:moveTo>
                    <a:lnTo>
                      <a:pt x="19050" y="0"/>
                    </a:lnTo>
                    <a:cubicBezTo>
                      <a:pt x="8890" y="0"/>
                      <a:pt x="0" y="8890"/>
                      <a:pt x="0" y="19050"/>
                    </a:cubicBezTo>
                    <a:lnTo>
                      <a:pt x="0" y="4674870"/>
                    </a:lnTo>
                    <a:cubicBezTo>
                      <a:pt x="0" y="4686300"/>
                      <a:pt x="8890" y="4693920"/>
                      <a:pt x="19050" y="4693920"/>
                    </a:cubicBezTo>
                    <a:lnTo>
                      <a:pt x="4870450" y="4693920"/>
                    </a:lnTo>
                    <a:cubicBezTo>
                      <a:pt x="4880610" y="4693920"/>
                      <a:pt x="4889500" y="4685030"/>
                      <a:pt x="4889500" y="4674870"/>
                    </a:cubicBezTo>
                    <a:lnTo>
                      <a:pt x="4889500" y="20320"/>
                    </a:lnTo>
                    <a:cubicBezTo>
                      <a:pt x="4889500" y="8890"/>
                      <a:pt x="4881880" y="0"/>
                      <a:pt x="487045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21999" t="0" r="-21999" b="0"/>
                </a:stretch>
              </a:blipFill>
            </p:spPr>
          </p:sp>
          <p:sp>
            <p:nvSpPr>
              <p:cNvPr name="Freeform 21" id="21"/>
              <p:cNvSpPr/>
              <p:nvPr/>
            </p:nvSpPr>
            <p:spPr>
              <a:xfrm flipH="false" flipV="false" rot="0">
                <a:off x="1270" y="6350"/>
                <a:ext cx="5457190" cy="6342380"/>
              </a:xfrm>
              <a:custGeom>
                <a:avLst/>
                <a:gdLst/>
                <a:ahLst/>
                <a:cxnLst/>
                <a:rect r="r" b="b" t="t" l="l"/>
                <a:pathLst>
                  <a:path h="6342380" w="5457190">
                    <a:moveTo>
                      <a:pt x="5137150" y="302260"/>
                    </a:moveTo>
                    <a:cubicBezTo>
                      <a:pt x="5137150" y="302260"/>
                      <a:pt x="5133340" y="290830"/>
                      <a:pt x="5119370" y="289560"/>
                    </a:cubicBezTo>
                    <a:lnTo>
                      <a:pt x="248920" y="289560"/>
                    </a:lnTo>
                    <a:cubicBezTo>
                      <a:pt x="240030" y="289560"/>
                      <a:pt x="228600" y="293370"/>
                      <a:pt x="228600" y="303530"/>
                    </a:cubicBezTo>
                    <a:lnTo>
                      <a:pt x="232410" y="312420"/>
                    </a:lnTo>
                    <a:cubicBezTo>
                      <a:pt x="236220" y="307340"/>
                      <a:pt x="242570" y="304800"/>
                      <a:pt x="248920" y="304800"/>
                    </a:cubicBezTo>
                    <a:lnTo>
                      <a:pt x="5123180" y="304800"/>
                    </a:lnTo>
                    <a:lnTo>
                      <a:pt x="5123180" y="4966970"/>
                    </a:lnTo>
                    <a:cubicBezTo>
                      <a:pt x="5123180" y="4973320"/>
                      <a:pt x="5120640" y="4979670"/>
                      <a:pt x="5115560" y="4983480"/>
                    </a:cubicBezTo>
                    <a:lnTo>
                      <a:pt x="5120640" y="4983480"/>
                    </a:lnTo>
                    <a:cubicBezTo>
                      <a:pt x="5129530" y="4983480"/>
                      <a:pt x="5137150" y="4975860"/>
                      <a:pt x="5137150" y="4966970"/>
                    </a:cubicBezTo>
                    <a:lnTo>
                      <a:pt x="5137150" y="302260"/>
                    </a:lnTo>
                    <a:close/>
                    <a:moveTo>
                      <a:pt x="5438140" y="6324600"/>
                    </a:moveTo>
                    <a:lnTo>
                      <a:pt x="20320" y="6324600"/>
                    </a:lnTo>
                    <a:lnTo>
                      <a:pt x="20320" y="12700"/>
                    </a:lnTo>
                    <a:lnTo>
                      <a:pt x="6350" y="0"/>
                    </a:lnTo>
                    <a:lnTo>
                      <a:pt x="5080" y="0"/>
                    </a:lnTo>
                    <a:cubicBezTo>
                      <a:pt x="2540" y="3810"/>
                      <a:pt x="0" y="7620"/>
                      <a:pt x="0" y="12700"/>
                    </a:cubicBezTo>
                    <a:lnTo>
                      <a:pt x="0" y="6323330"/>
                    </a:lnTo>
                    <a:cubicBezTo>
                      <a:pt x="0" y="6334760"/>
                      <a:pt x="8890" y="6342380"/>
                      <a:pt x="19050" y="6342380"/>
                    </a:cubicBezTo>
                    <a:lnTo>
                      <a:pt x="5444490" y="6342380"/>
                    </a:lnTo>
                    <a:cubicBezTo>
                      <a:pt x="5449570" y="6342380"/>
                      <a:pt x="5453380" y="6341110"/>
                      <a:pt x="5457190" y="6337300"/>
                    </a:cubicBezTo>
                    <a:lnTo>
                      <a:pt x="5438140" y="6324600"/>
                    </a:lnTo>
                    <a:close/>
                  </a:path>
                </a:pathLst>
              </a:custGeom>
              <a:solidFill>
                <a:srgbClr val="3C3333"/>
              </a:solidFill>
            </p:spPr>
          </p:sp>
          <p:sp>
            <p:nvSpPr>
              <p:cNvPr name="Freeform 22" id="22"/>
              <p:cNvSpPr/>
              <p:nvPr/>
            </p:nvSpPr>
            <p:spPr>
              <a:xfrm flipH="false" flipV="false" rot="0">
                <a:off x="7620" y="0"/>
                <a:ext cx="5458460" cy="6344920"/>
              </a:xfrm>
              <a:custGeom>
                <a:avLst/>
                <a:gdLst/>
                <a:ahLst/>
                <a:cxnLst/>
                <a:rect r="r" b="b" t="t" l="l"/>
                <a:pathLst>
                  <a:path h="6344920" w="5458460">
                    <a:moveTo>
                      <a:pt x="5125720" y="4987290"/>
                    </a:moveTo>
                    <a:cubicBezTo>
                      <a:pt x="5121910" y="4992370"/>
                      <a:pt x="5116830" y="4994910"/>
                      <a:pt x="5110480" y="4994910"/>
                    </a:cubicBezTo>
                    <a:lnTo>
                      <a:pt x="243840" y="4994910"/>
                    </a:lnTo>
                    <a:cubicBezTo>
                      <a:pt x="237490" y="4994910"/>
                      <a:pt x="231140" y="4992370"/>
                      <a:pt x="227330" y="4986020"/>
                    </a:cubicBezTo>
                    <a:cubicBezTo>
                      <a:pt x="222250" y="4982210"/>
                      <a:pt x="219710" y="4977130"/>
                      <a:pt x="219710" y="4970780"/>
                    </a:cubicBezTo>
                    <a:lnTo>
                      <a:pt x="219710" y="314960"/>
                    </a:lnTo>
                    <a:cubicBezTo>
                      <a:pt x="219710" y="309880"/>
                      <a:pt x="222250" y="304800"/>
                      <a:pt x="226060" y="300990"/>
                    </a:cubicBezTo>
                    <a:lnTo>
                      <a:pt x="240030" y="311150"/>
                    </a:lnTo>
                    <a:lnTo>
                      <a:pt x="240030" y="4975860"/>
                    </a:lnTo>
                    <a:lnTo>
                      <a:pt x="5110480" y="4975860"/>
                    </a:lnTo>
                    <a:cubicBezTo>
                      <a:pt x="5113020" y="4975860"/>
                      <a:pt x="5115560" y="4974590"/>
                      <a:pt x="5116830" y="4974590"/>
                    </a:cubicBezTo>
                    <a:lnTo>
                      <a:pt x="5125720" y="4987290"/>
                    </a:lnTo>
                    <a:close/>
                    <a:moveTo>
                      <a:pt x="5458460" y="19050"/>
                    </a:moveTo>
                    <a:lnTo>
                      <a:pt x="5458460" y="6330950"/>
                    </a:lnTo>
                    <a:cubicBezTo>
                      <a:pt x="5458460" y="6336030"/>
                      <a:pt x="5455920" y="6341110"/>
                      <a:pt x="5450840" y="6344920"/>
                    </a:cubicBezTo>
                    <a:lnTo>
                      <a:pt x="5429250" y="6329680"/>
                    </a:lnTo>
                    <a:lnTo>
                      <a:pt x="5429250" y="20320"/>
                    </a:lnTo>
                    <a:lnTo>
                      <a:pt x="13970" y="20320"/>
                    </a:lnTo>
                    <a:lnTo>
                      <a:pt x="0" y="7620"/>
                    </a:lnTo>
                    <a:cubicBezTo>
                      <a:pt x="3810" y="2540"/>
                      <a:pt x="8890" y="0"/>
                      <a:pt x="15240" y="0"/>
                    </a:cubicBezTo>
                    <a:lnTo>
                      <a:pt x="5439410" y="0"/>
                    </a:lnTo>
                    <a:cubicBezTo>
                      <a:pt x="5449570" y="0"/>
                      <a:pt x="5458460" y="8890"/>
                      <a:pt x="5458460" y="19050"/>
                    </a:cubicBezTo>
                    <a:close/>
                    <a:moveTo>
                      <a:pt x="5455920" y="30480"/>
                    </a:moveTo>
                    <a:cubicBezTo>
                      <a:pt x="5453380" y="26670"/>
                      <a:pt x="5450840" y="24130"/>
                      <a:pt x="5447030" y="21590"/>
                    </a:cubicBezTo>
                    <a:lnTo>
                      <a:pt x="5455920" y="30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44793">
              <a:off x="760856" y="6130532"/>
              <a:ext cx="4642618" cy="6133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3"/>
                </a:lnSpc>
              </a:pPr>
              <a:r>
                <a:rPr lang="en-US" sz="2795">
                  <a:solidFill>
                    <a:srgbClr val="000000"/>
                  </a:solidFill>
                  <a:latin typeface="Canva Student Font"/>
                  <a:ea typeface="Canva Student Font"/>
                  <a:cs typeface="Canva Student Font"/>
                  <a:sym typeface="Canva Student Font"/>
                </a:rPr>
                <a:t>Nancy Castillo, kidney recipient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-383774">
            <a:off x="14810986" y="2319233"/>
            <a:ext cx="2490937" cy="2490937"/>
          </a:xfrm>
          <a:custGeom>
            <a:avLst/>
            <a:gdLst/>
            <a:ahLst/>
            <a:cxnLst/>
            <a:rect r="r" b="b" t="t" l="l"/>
            <a:pathLst>
              <a:path h="2490937" w="2490937">
                <a:moveTo>
                  <a:pt x="0" y="0"/>
                </a:moveTo>
                <a:lnTo>
                  <a:pt x="2490937" y="0"/>
                </a:lnTo>
                <a:lnTo>
                  <a:pt x="2490937" y="2490937"/>
                </a:lnTo>
                <a:lnTo>
                  <a:pt x="0" y="24909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DAGWSXTblok</dc:identifier>
  <dcterms:modified xsi:type="dcterms:W3CDTF">2011-08-01T06:04:30Z</dcterms:modified>
  <cp:revision>1</cp:revision>
  <dc:title>TV Slides DLM 2025</dc:title>
</cp:coreProperties>
</file>